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Chewy"/>
      <p:regular r:id="rId25"/>
    </p:embeddedFont>
    <p:embeddedFont>
      <p:font typeface="Lobster"/>
      <p:regular r:id="rId26"/>
    </p:embeddedFont>
    <p:embeddedFont>
      <p:font typeface="Happy Monkey"/>
      <p:regular r:id="rId27"/>
    </p:embeddedFont>
    <p:embeddedFont>
      <p:font typeface="Love Ya Like A Sister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obster-regular.fntdata"/><Relationship Id="rId25" Type="http://schemas.openxmlformats.org/officeDocument/2006/relationships/font" Target="fonts/Chewy-regular.fntdata"/><Relationship Id="rId28" Type="http://schemas.openxmlformats.org/officeDocument/2006/relationships/font" Target="fonts/LoveYaLikeASister-regular.fntdata"/><Relationship Id="rId27" Type="http://schemas.openxmlformats.org/officeDocument/2006/relationships/font" Target="fonts/HappyMonkey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e4f1301a0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e4f1301a0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e4f1301a0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e4f1301a0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e4f1301a0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e4f1301a0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e4f1301a0_1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e4f1301a0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ce4f1301a0_1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ce4f1301a0_1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e4f1301a0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e4f1301a0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ce4f1301a0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ce4f1301a0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e4f1301a0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e4f1301a0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ce4f1301a0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ce4f1301a0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2c339327e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2c339327e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L.Jensen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e4f1301a0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e4f1301a0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ce4f1301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ce4f1301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e4f1301a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e4f1301a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e4f1301a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ce4f1301a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e4f1301a0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e4f1301a0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e4f1301a0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e4f1301a0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e4f1301a0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e4f1301a0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e4f1301a0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e4f1301a0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6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1" Type="http://schemas.openxmlformats.org/officeDocument/2006/relationships/image" Target="../media/image17.png"/><Relationship Id="rId10" Type="http://schemas.openxmlformats.org/officeDocument/2006/relationships/image" Target="../media/image11.png"/><Relationship Id="rId9" Type="http://schemas.openxmlformats.org/officeDocument/2006/relationships/image" Target="../media/image21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703325" y="1950725"/>
            <a:ext cx="43890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312423" y="304775"/>
            <a:ext cx="86412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hewy"/>
                <a:ea typeface="Chewy"/>
                <a:cs typeface="Chewy"/>
                <a:sym typeface="Chewy"/>
              </a:rPr>
              <a:t>Welcome to Kindergarten Round Up 2023! </a:t>
            </a:r>
            <a:endParaRPr sz="4800"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50" y="1394475"/>
            <a:ext cx="2207749" cy="374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399" y="1327263"/>
            <a:ext cx="2207751" cy="379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862" y="1828475"/>
            <a:ext cx="3375675" cy="31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3329" y="2652325"/>
            <a:ext cx="2014475" cy="19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68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794775" y="350525"/>
            <a:ext cx="51360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Medications at School</a:t>
            </a:r>
            <a:endParaRPr b="1"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6700" lvl="0" marL="342900" rtl="0" algn="l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•"/>
            </a:pPr>
            <a:r>
              <a:rPr b="1" lang="en" sz="16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Prescription medication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is to be brought to school in a container appropriately labeled by the pharmacy, stating the name of the medication, dosage and time to be given.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6700" lvl="0" marL="342900" rtl="0" algn="l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•"/>
            </a:pPr>
            <a:r>
              <a:rPr b="1" lang="en" sz="16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Nonprescription medication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may be given for a specific, time-limited minor illness or for intermittent medical conditions. The medication must be provided in its original container with a legible label, and authorized for the dosage recommended for children on the package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41300" lvl="0" marL="342900" rtl="0" algn="l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Love Ya Like A Sister"/>
              <a:buChar char="•"/>
            </a:pPr>
            <a:r>
              <a:rPr lang="en" sz="1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*Medications can be given by school personnel as long as a parent signs the proper form and brings the medication to school with a label indicating who the medication is for, the dosage, time to be given, and prescribing medical provider.  Consent is required by both parent and medical provider. </a:t>
            </a:r>
            <a:endParaRPr sz="1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145" y="3340623"/>
            <a:ext cx="1004625" cy="14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110699" y="60950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2900" y="134700"/>
            <a:ext cx="931266" cy="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973" y="1882250"/>
            <a:ext cx="1017001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3787150" y="274325"/>
            <a:ext cx="5196900" cy="46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Lice</a:t>
            </a:r>
            <a:endParaRPr sz="3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Transmission:  Contact only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Parent(s) of child are notified immediately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“Students diagnosed with live head lice do not need to be sent home early from school”- CDC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The AAP and NASN advocate that “no-nit” policies be discontinued.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6-12 million children get diagnosed with lice infestation a year in the United States.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Discrimination lawsuits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Confidentiality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-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Resources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175250" y="198125"/>
            <a:ext cx="3855600" cy="476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 Notes</a:t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550" y="365875"/>
            <a:ext cx="1516374" cy="151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973" y="3171768"/>
            <a:ext cx="1379174" cy="1705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</a:t>
            </a: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Notes</a:t>
            </a:r>
            <a:endParaRPr/>
          </a:p>
        </p:txBody>
      </p:sp>
      <p:sp>
        <p:nvSpPr>
          <p:cNvPr id="160" name="Google Shape;160;p24"/>
          <p:cNvSpPr txBox="1"/>
          <p:nvPr/>
        </p:nvSpPr>
        <p:spPr>
          <a:xfrm>
            <a:off x="4168125" y="182875"/>
            <a:ext cx="47853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Other Questions??</a:t>
            </a:r>
            <a:endParaRPr b="1" sz="3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any other special health needs?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9400" lvl="0" marL="3429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any allergies?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9400" lvl="0" marL="342900" rtl="0" algn="ctr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Does your child have a special diet?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*Contact Megan Morgan @ 507 -764-4461 if you have further questions on medical information*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120" y="2905836"/>
            <a:ext cx="1138776" cy="204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401" y="419675"/>
            <a:ext cx="1232800" cy="221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/>
          <p:nvPr/>
        </p:nvSpPr>
        <p:spPr>
          <a:xfrm>
            <a:off x="266700" y="350525"/>
            <a:ext cx="8366700" cy="1127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Pre-Conferences</a:t>
            </a:r>
            <a:endParaRPr/>
          </a:p>
        </p:txBody>
      </p:sp>
      <p:sp>
        <p:nvSpPr>
          <p:cNvPr id="168" name="Google Shape;168;p25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304800" y="1531625"/>
            <a:ext cx="8534400" cy="33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3429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</a:t>
            </a: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ign up for a pre-conference. Teachers will reach out to you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Pre-conferences will be held September 5th and 6th. 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Please bring your child and their supplies to this conference.  </a:t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rPr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This is a great opportunity to meet your child’s teacher to discuss strengths and concerns, as well as expectations. </a:t>
            </a:r>
            <a:endParaRPr b="1"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5800" y="80925"/>
            <a:ext cx="958199" cy="17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/>
          <p:nvPr/>
        </p:nvSpPr>
        <p:spPr>
          <a:xfrm>
            <a:off x="243875" y="243850"/>
            <a:ext cx="3596700" cy="47550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Meal Information</a:t>
            </a:r>
            <a:endParaRPr/>
          </a:p>
        </p:txBody>
      </p:sp>
      <p:sp>
        <p:nvSpPr>
          <p:cNvPr id="176" name="Google Shape;176;p26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304800" y="1531625"/>
            <a:ext cx="8534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342900" rtl="0" algn="l"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Love Ya Like A Sister"/>
              <a:buChar char="•"/>
            </a:pPr>
            <a:r>
              <a:t/>
            </a:r>
            <a:endParaRPr b="1"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0750" y="3517975"/>
            <a:ext cx="1567538" cy="162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350" y="182875"/>
            <a:ext cx="3617751" cy="268987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/>
        </p:nvSpPr>
        <p:spPr>
          <a:xfrm>
            <a:off x="3947025" y="289575"/>
            <a:ext cx="51969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Current meal prices are: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23850" lvl="1" marL="74295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ove Ya Like A Sister"/>
              <a:buChar char="–"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Breakfast </a:t>
            </a:r>
            <a:r>
              <a:rPr lang="en" sz="19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(free at this time)</a:t>
            </a:r>
            <a:endParaRPr sz="1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74295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Lunch</a:t>
            </a:r>
            <a:r>
              <a:rPr lang="en" sz="19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2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(free at this time)</a:t>
            </a:r>
            <a:endParaRPr sz="19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1" marL="74295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Love Ya Like A Sister"/>
              <a:buChar char="–"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Fill out the free/reduced lunch application in August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2300"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Please spend time teaching your child how to open their milk and any and all food containers you plan to send.  </a:t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699" y="2283675"/>
            <a:ext cx="56493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8700" y="1674141"/>
            <a:ext cx="387950" cy="35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6600" y="738411"/>
            <a:ext cx="429125" cy="3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8125" y="1229675"/>
            <a:ext cx="429125" cy="3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5725" y="39800"/>
            <a:ext cx="1312550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/>
          <p:nvPr/>
        </p:nvSpPr>
        <p:spPr>
          <a:xfrm>
            <a:off x="243875" y="243850"/>
            <a:ext cx="8534400" cy="1066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Transportation - Bus Stops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38075" y="1752625"/>
            <a:ext cx="4092000" cy="3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b="1"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Dunnell</a:t>
            </a:r>
            <a:endParaRPr b="1"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12573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-North side of shelter house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17145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at Park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b="1"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Sherburn</a:t>
            </a:r>
            <a:endParaRPr b="1"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		-Catholic Church    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12573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-Amborn Lumber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12573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-"/>
            </a:pPr>
            <a:r>
              <a:rPr b="1"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Trimont</a:t>
            </a:r>
            <a:endParaRPr b="1"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-Texaco/Grev’s Garage on Main Street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4" name="Google Shape;194;p27"/>
          <p:cNvSpPr txBox="1"/>
          <p:nvPr/>
        </p:nvSpPr>
        <p:spPr>
          <a:xfrm>
            <a:off x="5593100" y="1262450"/>
            <a:ext cx="32439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Welcome</a:t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	 -Dugan/Weaver   		  -2</a:t>
            </a:r>
            <a:r>
              <a:rPr baseline="30000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nd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/Harrison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		  -3</a:t>
            </a:r>
            <a:r>
              <a:rPr baseline="30000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rd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/Dugan              -Hopp/Dugan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3020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Fairmont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Love Ya Like A Sister"/>
              <a:buChar char="-"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License Bureau   - Mall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-  </a:t>
            </a: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Ceylon</a:t>
            </a: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-     Post Office</a:t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You will need your child’s Bus Number at your PreConference.</a:t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1622" y="4169700"/>
            <a:ext cx="772848" cy="71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323" y="2334775"/>
            <a:ext cx="2292525" cy="17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2250" y="2519575"/>
            <a:ext cx="1413500" cy="1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/>
          <p:nvPr/>
        </p:nvSpPr>
        <p:spPr>
          <a:xfrm>
            <a:off x="243875" y="243850"/>
            <a:ext cx="8534400" cy="1066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Supplies 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.</a:t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210650" y="1453450"/>
            <a:ext cx="4239600" cy="3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Backpack (Please do not send your child with a mini backpack. Choose a regular sized backpack).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Shoes for Gym (velcro for those not tying)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Extra Change of Clothes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2 - 24 count box of Crayola Crayons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spiral Notebooks (Wide Ruled)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large Elmer’s Glue Sticks and more as needed.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large pink eraser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Large containers of Clorox Wipes </a:t>
            </a:r>
            <a:endParaRPr b="1" sz="9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Poly Folder with 3 clasps and pockets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1 - 10 count box of Crayola Markers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_      1 Crayola Watercolor Paint Set </a:t>
            </a:r>
            <a:endParaRPr b="1" sz="10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1 - 4 ounce bottle of Elmer’s Glue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-      1- 4 package of Expo Dry Erase Markers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845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100"/>
              <a:buFont typeface="Love Ya Like A Sister"/>
              <a:buChar char="-"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1 - 24 count box of Ticonderoga pencils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243875" y="998488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5654000" y="1752625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We ask that you please </a:t>
            </a:r>
            <a:r>
              <a:rPr b="1" lang="en" sz="16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NOT</a:t>
            </a:r>
            <a:r>
              <a:rPr b="1" lang="en" sz="16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label any of the items except backpack, shoes, clothing. All items will be shared. </a:t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9496" y="1793397"/>
            <a:ext cx="1396157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575" y="3163475"/>
            <a:ext cx="2329425" cy="18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9498" y="3349231"/>
            <a:ext cx="2329425" cy="168236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/>
        </p:nvSpPr>
        <p:spPr>
          <a:xfrm rot="-1316223">
            <a:off x="6795574" y="379443"/>
            <a:ext cx="2329573" cy="554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hewy"/>
                <a:ea typeface="Chewy"/>
                <a:cs typeface="Chewy"/>
                <a:sym typeface="Chewy"/>
              </a:rPr>
              <a:t>Water Bottles </a:t>
            </a:r>
            <a:endParaRPr sz="2400">
              <a:solidFill>
                <a:srgbClr val="FFFFFF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 rot="1304392">
            <a:off x="461525" y="444814"/>
            <a:ext cx="1815099" cy="9233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rPr>
              <a:t>Headphones w/plug</a:t>
            </a:r>
            <a:endParaRPr sz="2400">
              <a:solidFill>
                <a:schemeClr val="lt1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/>
          <p:nvPr/>
        </p:nvSpPr>
        <p:spPr>
          <a:xfrm>
            <a:off x="210650" y="231825"/>
            <a:ext cx="8534400" cy="10668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Online Registration </a:t>
            </a: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6" name="Google Shape;226;p29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243875" y="1916650"/>
            <a:ext cx="88371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Will register as “Current” student online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Registration link will be available in August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Located on the Website.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1866900"/>
            <a:ext cx="697950" cy="65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475" y="0"/>
            <a:ext cx="926225" cy="16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7350" y="38100"/>
            <a:ext cx="926225" cy="166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2722250"/>
            <a:ext cx="697950" cy="65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5" y="3498625"/>
            <a:ext cx="697950" cy="65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/>
          <p:nvPr/>
        </p:nvSpPr>
        <p:spPr>
          <a:xfrm>
            <a:off x="243875" y="99050"/>
            <a:ext cx="3703200" cy="49326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QUESTIONS?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0" name="Google Shape;240;p30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243875" y="1916650"/>
            <a:ext cx="883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400" y="228650"/>
            <a:ext cx="2243351" cy="19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9550" y="182875"/>
            <a:ext cx="1291415" cy="18021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0"/>
          <p:cNvSpPr txBox="1"/>
          <p:nvPr/>
        </p:nvSpPr>
        <p:spPr>
          <a:xfrm>
            <a:off x="5242550" y="569525"/>
            <a:ext cx="300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Contact: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Sherburn Elementary School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507-764-4461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249" name="Google Shape;24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525" y="2994633"/>
            <a:ext cx="3243899" cy="1802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/>
        </p:nvSpPr>
        <p:spPr>
          <a:xfrm>
            <a:off x="4168125" y="182875"/>
            <a:ext cx="4785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3947025" y="289575"/>
            <a:ext cx="5006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38075" y="1752625"/>
            <a:ext cx="40920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5593100" y="1262450"/>
            <a:ext cx="3243900" cy="6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4503475" y="4631400"/>
            <a:ext cx="43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210650" y="1453450"/>
            <a:ext cx="42396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116325" y="1335350"/>
            <a:ext cx="883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5242550" y="569525"/>
            <a:ext cx="3000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262" name="Google Shape;262;p31"/>
          <p:cNvSpPr/>
          <p:nvPr/>
        </p:nvSpPr>
        <p:spPr>
          <a:xfrm>
            <a:off x="116325" y="70125"/>
            <a:ext cx="8837100" cy="9777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1"/>
          <p:cNvSpPr txBox="1"/>
          <p:nvPr/>
        </p:nvSpPr>
        <p:spPr>
          <a:xfrm>
            <a:off x="1980750" y="281925"/>
            <a:ext cx="500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Credits 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64" name="Google Shape;2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297" y="3089525"/>
            <a:ext cx="1968456" cy="19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1"/>
          <p:cNvSpPr txBox="1"/>
          <p:nvPr/>
        </p:nvSpPr>
        <p:spPr>
          <a:xfrm>
            <a:off x="143100" y="1489250"/>
            <a:ext cx="8749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uthors: Laurie Jensen, Megan Morgan, and Abby Smith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Clipart by: Educlips clipart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097" y="70125"/>
            <a:ext cx="544254" cy="97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8225" y="71250"/>
            <a:ext cx="544250" cy="93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45725" y="243800"/>
            <a:ext cx="9037200" cy="24270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Meet our Amazing Kindergarten Team!</a:t>
            </a:r>
            <a:endParaRPr sz="36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Mrs. Cori Reynolds - Superintendent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Mrs. Nickole Bowie - Principal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ove Ya Like A Sister"/>
              <a:buChar char="●"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Mrs. Laurie Jensen and Miss Erin Morris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Kindergarten Teachers </a:t>
            </a:r>
            <a:endParaRPr sz="24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7375" y="2846237"/>
            <a:ext cx="1198925" cy="22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113" y="2729475"/>
            <a:ext cx="1348725" cy="23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150" y="2784075"/>
            <a:ext cx="1287775" cy="24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3550" y="2734688"/>
            <a:ext cx="1348726" cy="235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3300" y="2734688"/>
            <a:ext cx="1463401" cy="235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6037" y="4038600"/>
            <a:ext cx="3771927" cy="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2278375"/>
            <a:ext cx="1394473" cy="9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20225" y="2232650"/>
            <a:ext cx="1425627" cy="9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98225" y="2000249"/>
            <a:ext cx="724050" cy="67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43575" y="2000249"/>
            <a:ext cx="724050" cy="67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190475" y="396250"/>
            <a:ext cx="4198800" cy="4480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190475" y="600500"/>
            <a:ext cx="4198800" cy="43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In Kindergarten your child will learn to: </a:t>
            </a:r>
            <a:endParaRPr sz="4800">
              <a:solidFill>
                <a:srgbClr val="FFFFFF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72000" y="874750"/>
            <a:ext cx="45264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Make friends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Develop respect for themselves and others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Be courteous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Listen attentively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Focus on work and completing tasks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Develop skills for handling and caring for materials</a:t>
            </a:r>
            <a:endParaRPr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Love Ya Like A Sister"/>
              <a:buChar char="•"/>
            </a:pPr>
            <a:r>
              <a:rPr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Create their own ideas.</a:t>
            </a:r>
            <a:r>
              <a:rPr lang="en" sz="2400">
                <a:solidFill>
                  <a:srgbClr val="073763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 sz="2400">
              <a:solidFill>
                <a:srgbClr val="073763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825" y="99075"/>
            <a:ext cx="921124" cy="109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300" y="3162300"/>
            <a:ext cx="743375" cy="167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1275" y="3116563"/>
            <a:ext cx="784025" cy="176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297150" y="83800"/>
            <a:ext cx="8549700" cy="13413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Readiness Skills</a:t>
            </a:r>
            <a:endParaRPr sz="2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(Sk</a:t>
            </a:r>
            <a:r>
              <a:rPr lang="en" sz="20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ills your child should have prior to coming to Kindergarten) </a:t>
            </a:r>
            <a:endParaRPr sz="20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0" y="1607825"/>
            <a:ext cx="4396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Ability to sit for short periods of time (15 minutes)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Grip a pencil, crayon, or marker correctly.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Write first name using upper and lower case letters.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Identify the letters in name.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Count orally to 10.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Recognize the 8 basic colors.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Use scissors, glue, paint, and other art materials with relative ease.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4678675" y="1607825"/>
            <a:ext cx="41226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Repeat full name, address, phone number, and birthday.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Play independently with a friend for up to 10 minutes.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Manage own bathroom needs. (toilet trained)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Get dressed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Follow directions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Clean up after self.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Listen to a story.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Speak using complete sentences.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●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Separate from parents easily.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65721" y="106663"/>
            <a:ext cx="795450" cy="97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856" y="83800"/>
            <a:ext cx="827076" cy="1021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/>
          <p:nvPr/>
        </p:nvSpPr>
        <p:spPr>
          <a:xfrm>
            <a:off x="807725" y="259075"/>
            <a:ext cx="7460100" cy="9525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Sample Daily Schedule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381000" y="1348800"/>
            <a:ext cx="41379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Morning				</a:t>
            </a:r>
            <a:endParaRPr sz="36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8:15    Morning Message</a:t>
            </a:r>
            <a:endParaRPr b="1"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8:30    Reading</a:t>
            </a:r>
            <a:endParaRPr b="1"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9:00    Reading Centers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9:45    Writing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10:00  Specials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2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None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(Music, PE, Art, Library)</a:t>
            </a:r>
            <a:endParaRPr b="1"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10:30  Calendar</a:t>
            </a:r>
            <a:endParaRPr b="1"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10:45  (VOWAC) Phonics</a:t>
            </a:r>
            <a:endParaRPr b="1"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11:15   Recess &amp; Lunch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572000" y="1211575"/>
            <a:ext cx="3861000" cy="40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Afternoon			</a:t>
            </a:r>
            <a:endParaRPr sz="36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12:00  Calendar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12:20   Math Stations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12:40   Math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1:00     Specials 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2" marL="9144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None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(Music, PE, Art, Library)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1:30      Break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1:45      Social/Science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2:15      Snack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2:45      Bathroom, Clean Up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048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ve Ya Like A Sister"/>
              <a:buChar char="•"/>
            </a:pPr>
            <a:r>
              <a:rPr lang="en" sz="1800">
                <a:solidFill>
                  <a:schemeClr val="dk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3:06	   Dismiss</a:t>
            </a:r>
            <a:endParaRPr sz="1800">
              <a:solidFill>
                <a:schemeClr val="dk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446" y="259065"/>
            <a:ext cx="1378499" cy="247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441950" y="487675"/>
            <a:ext cx="3543300" cy="43359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Information</a:t>
            </a:r>
            <a:endParaRPr/>
          </a:p>
        </p:txBody>
      </p:sp>
      <p:sp>
        <p:nvSpPr>
          <p:cNvPr id="107" name="Google Shape;107;p18"/>
          <p:cNvSpPr txBox="1"/>
          <p:nvPr/>
        </p:nvSpPr>
        <p:spPr>
          <a:xfrm>
            <a:off x="4183375" y="616375"/>
            <a:ext cx="4533900" cy="3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All Kindergarten Classes will be held at Sherburn Elementary School.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Class Assignments will be made in August 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34290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ove Ya Like A Sister"/>
              <a:buChar char="•"/>
            </a:pPr>
            <a:r>
              <a:rPr lang="en" sz="2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Registration will be online in August. </a:t>
            </a:r>
            <a:endParaRPr sz="2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46725" y="-31100"/>
            <a:ext cx="2457450" cy="3033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327650" y="68575"/>
            <a:ext cx="8351400" cy="10896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Schedule</a:t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79950" y="1602300"/>
            <a:ext cx="8984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 </a:t>
            </a: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School Starts on September 7th. Hours are 8:15-3:06 Please be sure your child is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Well rested and on time. We don’t want them to miss any learning time.      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Fall Pre-Conferences will be held on September 5th and 6th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MEA Break October 19-20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Conferences Mid November (Dates TBD)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Fall Break November 23-24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Winter Break (Dates TBD)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Spring Break April (Dates TBD)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Memorial Day - No School May 27th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-   Last Day (Date TBD)  </a:t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775" y="2571750"/>
            <a:ext cx="2861276" cy="181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4038600" y="0"/>
            <a:ext cx="5105400" cy="51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MCW will be enforcing the Minnesota School Immunization Law</a:t>
            </a:r>
            <a:endParaRPr b="1" sz="22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Required immunizations:</a:t>
            </a:r>
            <a:endParaRPr b="1" sz="18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5 DTaP  (diphtheria, pertussis, and tetanus)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4 Polio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3 Hepatitis B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MMR (Measles, Mumps and Rubella)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rPr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2 Varicella (chicken pox) or documentation of the disease by a health care professional.</a:t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60350" lvl="1" marL="74295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ove Ya Like A Sister"/>
              <a:buChar char="–"/>
            </a:pPr>
            <a:r>
              <a:t/>
            </a:r>
            <a:endParaRPr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* You will need a copy of their  birth certificate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                   </a:t>
            </a:r>
            <a:r>
              <a:rPr b="1" lang="en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AT REGISTRATION. </a:t>
            </a:r>
            <a:r>
              <a:rPr b="1"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34290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                  </a:t>
            </a:r>
            <a:endParaRPr b="1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9400" lvl="0" marL="342900" rtl="0" algn="ctr">
              <a:spcBef>
                <a:spcPts val="3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rPr b="1" lang="en" sz="18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Has your child gone through early childhood screening? They will need to. </a:t>
            </a:r>
            <a:endParaRPr/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73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625" y="3509375"/>
            <a:ext cx="1371761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88749" y="45725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20025" y="93277"/>
            <a:ext cx="1008027" cy="668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266700" y="350525"/>
            <a:ext cx="3421500" cy="44424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Nurse</a:t>
            </a:r>
            <a:endParaRPr sz="4800">
              <a:solidFill>
                <a:schemeClr val="lt1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Notes</a:t>
            </a:r>
            <a:endParaRPr/>
          </a:p>
        </p:txBody>
      </p:sp>
      <p:sp>
        <p:nvSpPr>
          <p:cNvPr id="131" name="Google Shape;131;p21"/>
          <p:cNvSpPr txBox="1"/>
          <p:nvPr/>
        </p:nvSpPr>
        <p:spPr>
          <a:xfrm>
            <a:off x="3893825" y="0"/>
            <a:ext cx="5204400" cy="51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42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When Should Your Child Stay Home?</a:t>
            </a:r>
            <a:endParaRPr b="1" sz="24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940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ove Ya Like A Sister"/>
              <a:buChar char="•"/>
            </a:pPr>
            <a:r>
              <a:t/>
            </a:r>
            <a:endParaRPr sz="60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ever over 100.4˚ F –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Student needs to be fever free for 24 hours without the aid of a fever reducer (Tylenol/Motrin). </a:t>
            </a:r>
            <a:endParaRPr sz="1700" u="sng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Vomiting (throwing up) &amp; Diarrhea – If student throws up at home he/she will need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to stay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home for 24 hours after the last time</a:t>
            </a: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</a:t>
            </a:r>
            <a:r>
              <a:rPr lang="en" sz="1700" u="sng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they threw up or had diarrhea.</a:t>
            </a:r>
            <a:endParaRPr sz="1700" u="sng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Difficulty breathing or a hard/productive cough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Mucus or pus drainage from eyes or nose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Sore Throat with fever or swollen glands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Rash with fever or undiagnosed rash 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  <a:p>
            <a:pPr indent="-273050" lvl="0" marL="342900" rtl="0" algn="ctr">
              <a:spcBef>
                <a:spcPts val="56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ove Ya Like A Sister"/>
              <a:buChar char="•"/>
            </a:pPr>
            <a:r>
              <a:rPr lang="en" sz="1700">
                <a:solidFill>
                  <a:srgbClr val="073763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rPr>
              <a:t> Itching persistently on the body or scalp</a:t>
            </a:r>
            <a:endParaRPr sz="1700">
              <a:solidFill>
                <a:srgbClr val="073763"/>
              </a:solidFill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7338" y="350525"/>
            <a:ext cx="1840225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2448" y="3509375"/>
            <a:ext cx="1371761" cy="1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57324" y="68575"/>
            <a:ext cx="931275" cy="6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2425" y="111825"/>
            <a:ext cx="931266" cy="6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